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9"/>
  </p:notesMasterIdLst>
  <p:handoutMasterIdLst>
    <p:handoutMasterId r:id="rId20"/>
  </p:handoutMasterIdLst>
  <p:sldIdLst>
    <p:sldId id="1497" r:id="rId5"/>
    <p:sldId id="1514" r:id="rId6"/>
    <p:sldId id="1499" r:id="rId7"/>
    <p:sldId id="1515" r:id="rId8"/>
    <p:sldId id="1500" r:id="rId9"/>
    <p:sldId id="1517" r:id="rId10"/>
    <p:sldId id="1518" r:id="rId11"/>
    <p:sldId id="1519" r:id="rId12"/>
    <p:sldId id="1524" r:id="rId13"/>
    <p:sldId id="1523" r:id="rId14"/>
    <p:sldId id="1511" r:id="rId15"/>
    <p:sldId id="1521" r:id="rId16"/>
    <p:sldId id="1512" r:id="rId17"/>
    <p:sldId id="152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FED1D3-3DCB-507C-E74B-598BFEA08BAD}" v="507" dt="2025-05-25T18:23:48.341"/>
    <p1510:client id="{D333E650-4826-6462-2B71-BE33798FDD23}" v="78" dt="2025-05-25T19:51:38.733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79" autoAdjust="0"/>
  </p:normalViewPr>
  <p:slideViewPr>
    <p:cSldViewPr snapToGrid="0">
      <p:cViewPr>
        <p:scale>
          <a:sx n="100" d="100"/>
          <a:sy n="100" d="100"/>
        </p:scale>
        <p:origin x="-82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 fontScale="90000"/>
          </a:bodyPr>
          <a:lstStyle/>
          <a:p>
            <a:r>
              <a:rPr lang="en-US" dirty="0"/>
              <a:t>Credit card fraud detection using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65FF-CDA5-0A5B-BD8B-DC53D198D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41749-33AA-D6C9-EA9A-4924DDB95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3999BE-BEDE-B624-27B0-46BD75BD80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36480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379787"/>
            <a:ext cx="10521720" cy="2816252"/>
          </a:xfrm>
        </p:spPr>
        <p:txBody>
          <a:bodyPr anchor="b">
            <a:normAutofit/>
          </a:bodyPr>
          <a:lstStyle/>
          <a:p>
            <a:r>
              <a:rPr lang="en-US" sz="6700"/>
              <a:t>Clustering &amp;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9719" y="3668234"/>
            <a:ext cx="8736944" cy="2323322"/>
          </a:xfrm>
        </p:spPr>
        <p:txBody>
          <a:bodyPr anchor="b">
            <a:normAutofit fontScale="925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dataset already includes PCA-transformed features (V1 to V28)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Additional dimensionality reduction was not necessary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Focus remained on supervised learning models (Decision Tree , Logistic Regression &amp; Random Forest)</a:t>
            </a:r>
            <a:endParaRPr lang="en-US" dirty="0"/>
          </a:p>
          <a:p>
            <a:endParaRPr lang="en-US" dirty="0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00A2-EECC-84CA-BE99-D1DD17FD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impact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33AC376-6709-CF8C-9FF7-3753A11508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94098-2F7F-85F1-A224-804FA330763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Prevents major fraud losses</a:t>
            </a:r>
            <a:endParaRPr lang="en-US" sz="2000" b="1" dirty="0">
              <a:cs typeface="Poppins Light"/>
            </a:endParaRPr>
          </a:p>
          <a:p>
            <a:r>
              <a:rPr lang="en-US" sz="2000">
                <a:ea typeface="+mn-lt"/>
                <a:cs typeface="+mn-lt"/>
              </a:rPr>
              <a:t>Reduces manual investigation workload</a:t>
            </a:r>
            <a:endParaRPr lang="en-US" sz="2000"/>
          </a:p>
          <a:p>
            <a:r>
              <a:rPr lang="en-US" sz="2000" dirty="0">
                <a:ea typeface="+mn-lt"/>
                <a:cs typeface="+mn-lt"/>
              </a:rPr>
              <a:t>Enhances customer trust</a:t>
            </a:r>
            <a:endParaRPr lang="en-US" sz="2000" dirty="0"/>
          </a:p>
          <a:p>
            <a:pPr marL="0" indent="0">
              <a:buNone/>
            </a:pPr>
            <a:endParaRPr lang="en-US" sz="2000" b="1" dirty="0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346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1468998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2531600"/>
            <a:ext cx="4222117" cy="3419097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Deploy model into real-time transaction monitoring systems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Retrain with updated data regularly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customer feedback to improve model accuracy</a:t>
            </a:r>
            <a:endParaRPr lang="en-US" dirty="0"/>
          </a:p>
          <a:p>
            <a:endParaRPr lang="en-US" dirty="0">
              <a:cs typeface="Poppins Light"/>
            </a:endParaRPr>
          </a:p>
        </p:txBody>
      </p:sp>
      <p:pic>
        <p:nvPicPr>
          <p:cNvPr id="18" name="Picture Placeholder 17" descr="White objects on a white surface">
            <a:extLst>
              <a:ext uri="{FF2B5EF4-FFF2-40B4-BE49-F238E27FC236}">
                <a16:creationId xmlns:a16="http://schemas.microsoft.com/office/drawing/2014/main" id="{2DF43209-08B5-4410-CE46-63D3FC420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" y="333756"/>
            <a:ext cx="6226810" cy="6190488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89AC-C0DA-B764-49AE-6C68D77B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9DD82-3947-2F03-67CD-62F74B98FB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ML models  </a:t>
            </a:r>
            <a:r>
              <a:rPr lang="en-US" dirty="0">
                <a:ea typeface="+mn-lt"/>
                <a:cs typeface="+mn-lt"/>
              </a:rPr>
              <a:t>effectively detect fraud</a:t>
            </a:r>
            <a:endParaRPr lang="en-US" dirty="0">
              <a:cs typeface="Poppins Light"/>
            </a:endParaRP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High accuracy with minimal false positives</a:t>
            </a:r>
            <a:endParaRPr lang="en-US">
              <a:cs typeface="Poppins Light"/>
            </a:endParaRP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Strong business case for deployment and ROI</a:t>
            </a:r>
            <a:endParaRPr lang="en-US">
              <a:cs typeface="Poppins Light"/>
            </a:endParaRPr>
          </a:p>
          <a:p>
            <a:pPr>
              <a:buFont typeface="Arial"/>
              <a:buChar char="•"/>
            </a:pPr>
            <a:endParaRPr lang="en-US" dirty="0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000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5962804" cy="3181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Challenge:</a:t>
            </a:r>
            <a:r>
              <a:rPr lang="en-US" sz="2000">
                <a:ea typeface="+mn-lt"/>
                <a:cs typeface="+mn-lt"/>
              </a:rPr>
              <a:t> Credit card fraud costs financial institutions billions each year.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Impact:</a:t>
            </a:r>
            <a:r>
              <a:rPr lang="en-US" sz="2000" dirty="0">
                <a:ea typeface="+mn-lt"/>
                <a:cs typeface="+mn-lt"/>
              </a:rPr>
              <a:t> Financial loss, decreased customer trust, operational inefficiencies.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Goal:</a:t>
            </a:r>
            <a:r>
              <a:rPr lang="en-US" sz="2000" dirty="0">
                <a:ea typeface="+mn-lt"/>
                <a:cs typeface="+mn-lt"/>
              </a:rPr>
              <a:t> Detect and prevent fraudulent transactions in real time.</a:t>
            </a:r>
            <a:endParaRPr lang="en-US" sz="2000" dirty="0"/>
          </a:p>
          <a:p>
            <a:pPr marL="0" indent="0">
              <a:buNone/>
            </a:pPr>
            <a:endParaRPr lang="en-US" sz="2000" b="1" dirty="0">
              <a:cs typeface="Poppins Light"/>
            </a:endParaRPr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27" y="333756"/>
            <a:ext cx="4375634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Dataset overview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F62BE9-83A5-17C3-4148-22D09CE1C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Poppins Light"/>
              </a:rPr>
              <a:t>Credit card Fraud Detection collected from Kaggle</a:t>
            </a:r>
            <a:endParaRPr lang="en-US" dirty="0"/>
          </a:p>
        </p:txBody>
      </p:sp>
      <p:pic>
        <p:nvPicPr>
          <p:cNvPr id="11" name="Picture 10" descr="Graph on document with pen">
            <a:extLst>
              <a:ext uri="{FF2B5EF4-FFF2-40B4-BE49-F238E27FC236}">
                <a16:creationId xmlns:a16="http://schemas.microsoft.com/office/drawing/2014/main" id="{CB03A89B-21C6-0D0D-3193-B5EF88A0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99" r="-2" b="26136"/>
          <a:stretch>
            <a:fillRect/>
          </a:stretch>
        </p:blipFill>
        <p:spPr>
          <a:xfrm>
            <a:off x="20" y="10"/>
            <a:ext cx="12191979" cy="4986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B1FB0-2B4E-FE09-2F58-CBB91D0F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99" y="936829"/>
            <a:ext cx="10653578" cy="1132258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C3128F-0070-8811-B795-E7D059511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362513"/>
            <a:ext cx="10653579" cy="32567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Source:</a:t>
            </a:r>
            <a:r>
              <a:rPr lang="en-US" sz="2400" dirty="0">
                <a:ea typeface="+mn-lt"/>
                <a:cs typeface="+mn-lt"/>
              </a:rPr>
              <a:t> Kaggle Credit Card Fraud Dataset</a:t>
            </a:r>
            <a:endParaRPr lang="en-US" sz="2400">
              <a:cs typeface="Poppins Light"/>
            </a:endParaRPr>
          </a:p>
          <a:p>
            <a:r>
              <a:rPr lang="en-US" sz="2400" b="1">
                <a:ea typeface="+mn-lt"/>
                <a:cs typeface="+mn-lt"/>
              </a:rPr>
              <a:t>Size:</a:t>
            </a:r>
            <a:r>
              <a:rPr lang="en-US" sz="2400">
                <a:ea typeface="+mn-lt"/>
                <a:cs typeface="+mn-lt"/>
              </a:rPr>
              <a:t> 284,807 transactions</a:t>
            </a:r>
            <a:endParaRPr lang="en-US" sz="2400">
              <a:cs typeface="Poppins Light"/>
            </a:endParaRPr>
          </a:p>
          <a:p>
            <a:r>
              <a:rPr lang="en-US" sz="2400" b="1" dirty="0">
                <a:ea typeface="+mn-lt"/>
                <a:cs typeface="+mn-lt"/>
              </a:rPr>
              <a:t>Fraudulent Transactions:</a:t>
            </a:r>
            <a:r>
              <a:rPr lang="en-US" sz="2400" dirty="0">
                <a:ea typeface="+mn-lt"/>
                <a:cs typeface="+mn-lt"/>
              </a:rPr>
              <a:t> 492 (0.172%)</a:t>
            </a:r>
            <a:endParaRPr lang="en-US" sz="2400">
              <a:cs typeface="Poppins Light"/>
            </a:endParaRPr>
          </a:p>
          <a:p>
            <a:r>
              <a:rPr lang="en-US" sz="2400" b="1" dirty="0">
                <a:ea typeface="+mn-lt"/>
                <a:cs typeface="+mn-lt"/>
              </a:rPr>
              <a:t>Features:</a:t>
            </a:r>
            <a:r>
              <a:rPr lang="en-US" sz="2400" dirty="0">
                <a:ea typeface="+mn-lt"/>
                <a:cs typeface="+mn-lt"/>
              </a:rPr>
              <a:t> 28 anonymized PCA features + Amount &amp; Time</a:t>
            </a:r>
            <a:endParaRPr lang="en-US" sz="2400" dirty="0"/>
          </a:p>
          <a:p>
            <a:endParaRPr lang="en-US" dirty="0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Dropped the 'Time' feature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Scaled the 'Amount' feature using </a:t>
            </a:r>
            <a:r>
              <a:rPr lang="en-US" sz="2000" dirty="0" err="1">
                <a:ea typeface="+mn-lt"/>
                <a:cs typeface="+mn-lt"/>
              </a:rPr>
              <a:t>StandardScaler</a:t>
            </a:r>
            <a:endParaRPr lang="en-US" sz="2000" dirty="0" err="1"/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Addressed class imbalance using stratified sampling and class weights</a:t>
            </a:r>
            <a:endParaRPr lang="en-US" sz="2000" dirty="0"/>
          </a:p>
          <a:p>
            <a:endParaRPr lang="en-US" sz="2000" dirty="0">
              <a:cs typeface="Poppins Light"/>
            </a:endParaRPr>
          </a:p>
        </p:txBody>
      </p:sp>
      <p:pic>
        <p:nvPicPr>
          <p:cNvPr id="11" name="Picture Placeholder 10" descr="A white paper figure in the air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0380" y="905489"/>
            <a:ext cx="5170964" cy="5170964"/>
          </a:xfrm>
        </p:spPr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Exploratory Data Analysis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58D78-5339-8449-085C-64F3410BB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0798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Highly imbalanced dataset</a:t>
            </a:r>
            <a:endParaRPr lang="en-US" sz="2400" dirty="0">
              <a:cs typeface="Poppins Light"/>
            </a:endParaRPr>
          </a:p>
          <a:p>
            <a:r>
              <a:rPr lang="en-US" sz="2400">
                <a:ea typeface="+mn-lt"/>
                <a:cs typeface="+mn-lt"/>
              </a:rPr>
              <a:t>Most features have minimal correlation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Used heatmaps and class distribution plots for insights</a:t>
            </a:r>
            <a:endParaRPr lang="en-US" sz="2400" dirty="0"/>
          </a:p>
          <a:p>
            <a:endParaRPr lang="en-US" sz="2400" dirty="0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98D44B-13BD-C729-552B-004EC34E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737" y="907300"/>
            <a:ext cx="5484230" cy="1424353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6" name="Content Placeholder 5" descr="A person in a suit sitting at a desk looking at a computer screen&#10;&#10;AI-generated content may be incorrect.">
            <a:extLst>
              <a:ext uri="{FF2B5EF4-FFF2-40B4-BE49-F238E27FC236}">
                <a16:creationId xmlns:a16="http://schemas.microsoft.com/office/drawing/2014/main" id="{0C53BE92-8102-1B06-5373-47A1F82686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502" r="12455" b="-2"/>
          <a:stretch>
            <a:fillRect/>
          </a:stretch>
        </p:blipFill>
        <p:spPr>
          <a:xfrm>
            <a:off x="358140" y="333756"/>
            <a:ext cx="5108471" cy="6190488"/>
          </a:xfrm>
          <a:noFill/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11F8B14-7833-036E-7541-1413C04CFF3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41737" y="2566624"/>
            <a:ext cx="5484230" cy="33840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Decision Tree:</a:t>
            </a:r>
            <a:r>
              <a:rPr lang="en-US" sz="2000" dirty="0">
                <a:ea typeface="+mn-lt"/>
                <a:cs typeface="+mn-lt"/>
              </a:rPr>
              <a:t> Simple, interpretable, handles class imbalance well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Random Forest:</a:t>
            </a:r>
            <a:r>
              <a:rPr lang="en-US" sz="2000" dirty="0">
                <a:ea typeface="+mn-lt"/>
                <a:cs typeface="+mn-lt"/>
              </a:rPr>
              <a:t> Ensemble model, higher accuracy, robustness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cs typeface="Poppins Light"/>
              </a:rPr>
              <a:t>Logistic Regression</a:t>
            </a:r>
            <a:r>
              <a:rPr lang="en-US" sz="2000" dirty="0">
                <a:cs typeface="Poppins Light"/>
              </a:rPr>
              <a:t>: Fast and efficient for large datasets</a:t>
            </a:r>
          </a:p>
          <a:p>
            <a:endParaRPr lang="en-US" sz="2000" dirty="0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877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2CA5-BD44-6D42-CDC1-C989B31C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&amp; Evalution</a:t>
            </a:r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4DFD52-DC75-7DA3-03A7-834B6E6778C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58838" y="2454621"/>
            <a:ext cx="4572000" cy="2577798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964B6-5642-6B64-2564-6574FAD3B8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22055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4ECE2-9355-3F38-E68B-D8DBD0FF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visualization</a:t>
            </a:r>
          </a:p>
        </p:txBody>
      </p:sp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683525E3-15CC-C80C-9200-21E0160E80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190068" y="1140436"/>
            <a:ext cx="5943600" cy="4264683"/>
          </a:xfrm>
        </p:spPr>
      </p:pic>
    </p:spTree>
    <p:extLst>
      <p:ext uri="{BB962C8B-B14F-4D97-AF65-F5344CB8AC3E}">
        <p14:creationId xmlns:p14="http://schemas.microsoft.com/office/powerpoint/2010/main" val="217004151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Gradient Circle</vt:lpstr>
      <vt:lpstr>Credit card fraud detection using machine learning </vt:lpstr>
      <vt:lpstr>Business problem</vt:lpstr>
      <vt:lpstr>Dataset overview</vt:lpstr>
      <vt:lpstr>DATASET OVERVIEW</vt:lpstr>
      <vt:lpstr>DATA Preparation</vt:lpstr>
      <vt:lpstr>Exploratory Data Analysis </vt:lpstr>
      <vt:lpstr>Model selection</vt:lpstr>
      <vt:lpstr>Model training &amp; Evalution</vt:lpstr>
      <vt:lpstr>Confusion matrix visualization</vt:lpstr>
      <vt:lpstr>PowerPoint Presentation</vt:lpstr>
      <vt:lpstr>Clustering &amp; dimensionality reduction</vt:lpstr>
      <vt:lpstr>Business impact</vt:lpstr>
      <vt:lpstr>recommendation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193</cp:revision>
  <dcterms:created xsi:type="dcterms:W3CDTF">2025-05-25T17:45:08Z</dcterms:created>
  <dcterms:modified xsi:type="dcterms:W3CDTF">2025-05-25T19:55:44Z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